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0080625" cy="7559675"/>
  <p:notesSz cx="7559675" cy="10691813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14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cs-CZ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cs-CZ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cs-CZ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cs-CZ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cs-CZ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cs-CZ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cs-CZ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cs-CZ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cs-CZ" sz="4400" b="0" strike="noStrike" spc="-1">
                <a:solidFill>
                  <a:srgbClr val="000000"/>
                </a:solidFill>
                <a:latin typeface="Arial"/>
              </a:rPr>
              <a:t>Klikněte pro úpravu formátu textu nadpisu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800" b="0" strike="noStrike" spc="-1">
                <a:solidFill>
                  <a:srgbClr val="000000"/>
                </a:solidFill>
                <a:latin typeface="Arial"/>
              </a:rPr>
              <a:t>Klikněte pro úpravu formátu textu osnovy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Druhá úroveň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1800" b="0" strike="noStrike" spc="-1">
                <a:solidFill>
                  <a:srgbClr val="000000"/>
                </a:solidFill>
                <a:latin typeface="Arial"/>
              </a:rPr>
              <a:t>Třetí úroveň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s-CZ" sz="1800" b="0" strike="noStrike" spc="-1">
                <a:solidFill>
                  <a:srgbClr val="000000"/>
                </a:solidFill>
                <a:latin typeface="Arial"/>
              </a:rPr>
              <a:t>Čtvrtá úroveň osnovy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Pátá úroveň osnovy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Šestá úroveň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Sedmá úroveň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cs-CZ" sz="4400" b="0" strike="noStrike" spc="-1">
                <a:solidFill>
                  <a:srgbClr val="000000"/>
                </a:solidFill>
                <a:latin typeface="Arial"/>
              </a:rPr>
              <a:t>Klikněte pro úpravu formátu textu nadpisu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800" b="0" strike="noStrike" spc="-1">
                <a:solidFill>
                  <a:srgbClr val="000000"/>
                </a:solidFill>
                <a:latin typeface="Arial"/>
              </a:rPr>
              <a:t>Klikněte pro úpravu formátu textu osnovy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Druhá úroveň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1800" b="0" strike="noStrike" spc="-1">
                <a:solidFill>
                  <a:srgbClr val="000000"/>
                </a:solidFill>
                <a:latin typeface="Arial"/>
              </a:rPr>
              <a:t>Třetí úroveň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s-CZ" sz="1800" b="0" strike="noStrike" spc="-1">
                <a:solidFill>
                  <a:srgbClr val="000000"/>
                </a:solidFill>
                <a:latin typeface="Arial"/>
              </a:rPr>
              <a:t>Čtvrtá úroveň osnovy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Pátá úroveň osnovy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Šestá úroveň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Sedmá úroveň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cs-CZ" sz="1800" b="0" strike="noStrike" spc="-1">
                <a:solidFill>
                  <a:srgbClr val="000000"/>
                </a:solidFill>
                <a:latin typeface="Arial"/>
              </a:rPr>
              <a:t>Klikněte pro úpravu formátu textu nadpisu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800" b="0" strike="noStrike" spc="-1">
                <a:solidFill>
                  <a:srgbClr val="000000"/>
                </a:solidFill>
                <a:latin typeface="Arial"/>
              </a:rPr>
              <a:t>Klikněte pro úpravu formátu textu osnovy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Druhá úroveň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1800" b="0" strike="noStrike" spc="-1">
                <a:solidFill>
                  <a:srgbClr val="000000"/>
                </a:solidFill>
                <a:latin typeface="Arial"/>
              </a:rPr>
              <a:t>Třetí úroveň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s-CZ" sz="1800" b="0" strike="noStrike" spc="-1">
                <a:solidFill>
                  <a:srgbClr val="000000"/>
                </a:solidFill>
                <a:latin typeface="Arial"/>
              </a:rPr>
              <a:t>Čtvrtá úroveň osnovy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Pátá úroveň osnovy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Šestá úroveň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</a:rPr>
              <a:t>Sedmá úroveň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504360" y="3528000"/>
            <a:ext cx="9068760" cy="827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cs-CZ" sz="4400" b="0" strike="noStrike" spc="-1">
                <a:solidFill>
                  <a:srgbClr val="FFFFFF"/>
                </a:solidFill>
                <a:latin typeface="Ubuntu"/>
                <a:ea typeface="DejaVu Sans"/>
              </a:rPr>
              <a:t>6-3 Periferie – teploměr</a:t>
            </a:r>
            <a:endParaRPr lang="cs-CZ" sz="4400" b="0" strike="noStrike" spc="-1"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1728000" y="1080000"/>
            <a:ext cx="6117120" cy="939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cs-CZ" sz="6000" b="0" strike="noStrike" spc="-1">
                <a:solidFill>
                  <a:srgbClr val="000000"/>
                </a:solidFill>
                <a:latin typeface="Arial"/>
                <a:ea typeface="DejaVu Sans"/>
              </a:rPr>
              <a:t>PRIM – Micro:bit</a:t>
            </a:r>
            <a:endParaRPr lang="cs-CZ" sz="6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504000" y="0"/>
            <a:ext cx="9071640" cy="1261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cs-CZ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Teploměr</a:t>
            </a:r>
            <a:endParaRPr lang="cs-CZ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s-CZ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Nutno použít čidlo pro měření teploty se vstupem 3 V</a:t>
            </a:r>
            <a:endParaRPr lang="cs-CZ" sz="2800" b="0" strike="noStrike" spc="-1">
              <a:latin typeface="Arial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cs-CZ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Micro:bit má na výstup 3,18 V</a:t>
            </a:r>
            <a:endParaRPr lang="cs-CZ" sz="2400" b="0" strike="noStrike" spc="-1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s-CZ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Použito čidlo TMP36</a:t>
            </a:r>
            <a:endParaRPr lang="cs-CZ" sz="2800" b="0" strike="noStrike" spc="-1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s-CZ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Vstup je analogový</a:t>
            </a:r>
            <a:endParaRPr lang="cs-CZ" sz="2800" b="0" strike="noStrike" spc="-1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s-CZ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Pro zapojení je nutné prohlédnout si datasheet (manuál), který je nutné si stáhnout ze stránek prodejce nebo výrobce</a:t>
            </a:r>
            <a:endParaRPr lang="cs-CZ" sz="2800" b="0" strike="noStrike" spc="-1">
              <a:latin typeface="Arial"/>
            </a:endParaRPr>
          </a:p>
        </p:txBody>
      </p:sp>
      <p:pic>
        <p:nvPicPr>
          <p:cNvPr id="118" name="Obrázek 117"/>
          <p:cNvPicPr/>
          <p:nvPr/>
        </p:nvPicPr>
        <p:blipFill>
          <a:blip r:embed="rId2"/>
          <a:stretch/>
        </p:blipFill>
        <p:spPr>
          <a:xfrm>
            <a:off x="3384000" y="4680000"/>
            <a:ext cx="3286080" cy="2600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504360" y="0"/>
            <a:ext cx="9071640" cy="1261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cs-CZ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Zapojení</a:t>
            </a:r>
            <a:endParaRPr lang="cs-CZ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0" name="Obrázek 3"/>
          <p:cNvPicPr/>
          <p:nvPr/>
        </p:nvPicPr>
        <p:blipFill>
          <a:blip r:embed="rId2"/>
          <a:stretch/>
        </p:blipFill>
        <p:spPr>
          <a:xfrm>
            <a:off x="1064160" y="1179000"/>
            <a:ext cx="7511760" cy="5633640"/>
          </a:xfrm>
          <a:prstGeom prst="rect">
            <a:avLst/>
          </a:prstGeom>
          <a:ln>
            <a:noFill/>
          </a:ln>
        </p:spPr>
      </p:pic>
      <p:sp>
        <p:nvSpPr>
          <p:cNvPr id="121" name="CustomShape 2"/>
          <p:cNvSpPr/>
          <p:nvPr/>
        </p:nvSpPr>
        <p:spPr>
          <a:xfrm>
            <a:off x="1229400" y="6813360"/>
            <a:ext cx="84974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cs-CZ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Plochá strana čidla je dolů, černý krokodýl je -, červený je +, bílý jsou data</a:t>
            </a:r>
            <a:endParaRPr lang="cs-CZ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504000" y="0"/>
            <a:ext cx="9071640" cy="1261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cs-CZ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Princip čidla</a:t>
            </a:r>
            <a:endParaRPr lang="cs-CZ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504000" y="1768680"/>
            <a:ext cx="9071640" cy="515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s-CZ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Teplotní čidlo funguje na následujícím principu. Na analogovém výstupu dostaneme hodnotu V</a:t>
            </a:r>
            <a:r>
              <a:rPr lang="cs-CZ" sz="2800" b="0" strike="noStrike" spc="-1" baseline="-25000" dirty="0">
                <a:solidFill>
                  <a:srgbClr val="000000"/>
                </a:solidFill>
                <a:latin typeface="Arial"/>
                <a:ea typeface="DejaVu Sans"/>
              </a:rPr>
              <a:t>OUT</a:t>
            </a:r>
            <a:r>
              <a:rPr lang="cs-CZ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od 0 do 1024 </a:t>
            </a:r>
            <a:r>
              <a:rPr lang="cs-CZ" sz="2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mV</a:t>
            </a:r>
            <a:r>
              <a:rPr lang="cs-CZ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která udává jaké procento ze vstupního napětí čidlo propouští (1024 = 100 %)</a:t>
            </a:r>
            <a:endParaRPr lang="cs-CZ" sz="2800" b="0" strike="noStrike" spc="-1" dirty="0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s-CZ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Dále postupujeme dle vzorců z </a:t>
            </a:r>
            <a:r>
              <a:rPr lang="cs-CZ" sz="2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datasheetu</a:t>
            </a:r>
            <a:endParaRPr lang="cs-CZ" sz="2800" b="0" strike="noStrike" spc="-1" dirty="0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s-CZ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Teplota je pak přímo ve stupních celsia</a:t>
            </a:r>
            <a:endParaRPr lang="cs-CZ" sz="2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504000" y="72000"/>
            <a:ext cx="9068760" cy="86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cs-CZ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Program 1</a:t>
            </a:r>
            <a:endParaRPr lang="cs-CZ" sz="4400" b="0" strike="noStrike" spc="-1"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0" y="1769040"/>
            <a:ext cx="10080360" cy="4381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TextShape 3"/>
          <p:cNvSpPr txBox="1"/>
          <p:nvPr/>
        </p:nvSpPr>
        <p:spPr>
          <a:xfrm>
            <a:off x="648000" y="1657080"/>
            <a:ext cx="8496000" cy="4174920"/>
          </a:xfrm>
          <a:prstGeom prst="rect">
            <a:avLst/>
          </a:prstGeom>
          <a:solidFill>
            <a:srgbClr val="DDDDDD"/>
          </a:solidFill>
          <a:ln>
            <a:solidFill>
              <a:srgbClr val="000000"/>
            </a:solidFill>
          </a:ln>
        </p:spPr>
        <p:txBody>
          <a:bodyPr lIns="90000" tIns="45000" rIns="90000" bIns="45000"/>
          <a:lstStyle/>
          <a:p>
            <a:r>
              <a:rPr lang="cs-CZ" sz="2800" b="0" strike="noStrike" spc="-1">
                <a:solidFill>
                  <a:srgbClr val="008000"/>
                </a:solidFill>
                <a:latin typeface="Courier New"/>
              </a:rPr>
              <a:t>from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2800" b="0" strike="noStrike" spc="-1">
                <a:solidFill>
                  <a:srgbClr val="0000FF"/>
                </a:solidFill>
                <a:latin typeface="Courier New"/>
              </a:rPr>
              <a:t>microbit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2800" b="0" strike="noStrike" spc="-1">
                <a:solidFill>
                  <a:srgbClr val="008000"/>
                </a:solidFill>
                <a:latin typeface="Courier New"/>
              </a:rPr>
              <a:t>import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*</a:t>
            </a:r>
            <a:endParaRPr lang="cs-CZ" sz="2800" b="0" strike="noStrike" spc="-1">
              <a:latin typeface="Arial"/>
            </a:endParaRPr>
          </a:p>
          <a:p>
            <a:r>
              <a:rPr lang="cs-CZ" sz="2800" b="0" strike="noStrike" spc="-1">
                <a:solidFill>
                  <a:srgbClr val="008000"/>
                </a:solidFill>
                <a:latin typeface="Courier New"/>
              </a:rPr>
              <a:t>while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2800" b="0" strike="noStrike" spc="-1">
                <a:solidFill>
                  <a:srgbClr val="008000"/>
                </a:solidFill>
                <a:latin typeface="Courier New"/>
              </a:rPr>
              <a:t>True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:</a:t>
            </a:r>
            <a:endParaRPr lang="cs-CZ" sz="2800" b="0" strike="noStrike" spc="-1">
              <a:latin typeface="Arial"/>
            </a:endParaRPr>
          </a:p>
          <a:p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   hodnota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=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pin0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.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read_analog()</a:t>
            </a:r>
            <a:endParaRPr lang="cs-CZ" sz="2800" b="0" strike="noStrike" spc="-1">
              <a:latin typeface="Arial"/>
            </a:endParaRPr>
          </a:p>
          <a:p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   napeti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=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hodnota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*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(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3170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/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1024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)</a:t>
            </a:r>
            <a:endParaRPr lang="cs-CZ" sz="2800" b="0" strike="noStrike" spc="-1">
              <a:latin typeface="Arial"/>
            </a:endParaRPr>
          </a:p>
          <a:p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   teplota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=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(napeti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-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500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)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/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10</a:t>
            </a:r>
            <a:endParaRPr lang="cs-CZ" sz="2800" b="0" strike="noStrike" spc="-1">
              <a:latin typeface="Arial"/>
            </a:endParaRPr>
          </a:p>
          <a:p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   display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.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scroll(</a:t>
            </a:r>
            <a:r>
              <a:rPr lang="cs-CZ" sz="2800" b="0" strike="noStrike" spc="-1">
                <a:solidFill>
                  <a:srgbClr val="008000"/>
                </a:solidFill>
                <a:latin typeface="Courier New"/>
              </a:rPr>
              <a:t>round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(teplota, 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1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))</a:t>
            </a:r>
            <a:endParaRPr lang="cs-CZ" sz="2800" b="0" strike="noStrike" spc="-1">
              <a:latin typeface="Arial"/>
            </a:endParaRPr>
          </a:p>
          <a:p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    sleep(</a:t>
            </a:r>
            <a:r>
              <a:rPr lang="cs-CZ" sz="2800" b="0" strike="noStrike" spc="-1">
                <a:solidFill>
                  <a:srgbClr val="666666"/>
                </a:solidFill>
                <a:latin typeface="Courier New"/>
              </a:rPr>
              <a:t>10000</a:t>
            </a:r>
            <a:r>
              <a:rPr lang="cs-CZ" sz="2800" b="0" strike="noStrike" spc="-1">
                <a:solidFill>
                  <a:srgbClr val="000000"/>
                </a:solidFill>
                <a:latin typeface="Courier New"/>
              </a:rPr>
              <a:t>)</a:t>
            </a:r>
            <a:endParaRPr lang="cs-CZ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504000" y="145080"/>
            <a:ext cx="9071640" cy="1261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cs-CZ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Poznámky</a:t>
            </a:r>
            <a:endParaRPr lang="cs-CZ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504000" y="1768680"/>
            <a:ext cx="9071640" cy="4383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s-CZ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Ověřte (je-li to možné) změřenou teplotu.</a:t>
            </a:r>
            <a:endParaRPr lang="cs-CZ" sz="2800" b="0" strike="noStrike" spc="-1">
              <a:latin typeface="Arial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cs-CZ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Pokud se významně liší:</a:t>
            </a:r>
            <a:endParaRPr lang="cs-CZ" sz="2400" b="0" strike="noStrike" spc="-1">
              <a:latin typeface="Arial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Zkontrolujte zapojení a program</a:t>
            </a:r>
            <a:endParaRPr lang="cs-CZ" sz="2000" b="0" strike="noStrike" spc="-1">
              <a:latin typeface="Arial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Ověřte zda vaše čidlo nemá jiný výpočet teploty dle datasheetu</a:t>
            </a:r>
            <a:endParaRPr lang="cs-CZ" sz="2000" b="0" strike="noStrike" spc="-1">
              <a:latin typeface="Arial"/>
            </a:endParaRP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cs-CZ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Zkuste jiný micro:bit, jiné čidlo</a:t>
            </a:r>
            <a:endParaRPr lang="cs-CZ" sz="2000" b="0" strike="noStrike" spc="-1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s-CZ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Micro:bit obsahuje přímo čidlo na měření teploty procesoru</a:t>
            </a:r>
            <a:endParaRPr lang="cs-CZ" sz="2800" b="0" strike="noStrike" spc="-1">
              <a:latin typeface="Arial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cs-CZ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Může (zejména při delším měření) ukazovat vyšší teplotu</a:t>
            </a:r>
            <a:endParaRPr lang="cs-CZ" sz="2400" b="0" strike="noStrike" spc="-1">
              <a:latin typeface="Arial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cs-CZ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Jeho využití ukazuje následující program</a:t>
            </a:r>
            <a:endParaRPr lang="cs-CZ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576000" y="72000"/>
            <a:ext cx="9068760" cy="86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cs-CZ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Program 2</a:t>
            </a:r>
            <a:endParaRPr lang="cs-CZ" sz="4400" b="0" strike="noStrike" spc="-1">
              <a:latin typeface="Aria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720000" y="1713240"/>
            <a:ext cx="8064000" cy="2678760"/>
          </a:xfrm>
          <a:prstGeom prst="rect">
            <a:avLst/>
          </a:prstGeom>
          <a:solidFill>
            <a:srgbClr val="DDDDDD"/>
          </a:solidFill>
          <a:ln>
            <a:solidFill>
              <a:srgbClr val="000000"/>
            </a:solidFill>
          </a:ln>
        </p:spPr>
        <p:txBody>
          <a:bodyPr lIns="90000" tIns="45000" rIns="90000" bIns="45000"/>
          <a:lstStyle/>
          <a:p>
            <a:r>
              <a:rPr lang="cs-CZ" sz="3200" b="0" strike="noStrike" spc="-1">
                <a:solidFill>
                  <a:srgbClr val="008000"/>
                </a:solidFill>
                <a:latin typeface="Courier New"/>
              </a:rPr>
              <a:t>from</a:t>
            </a:r>
            <a:r>
              <a:rPr lang="cs-CZ" sz="32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3200" b="0" strike="noStrike" spc="-1">
                <a:solidFill>
                  <a:srgbClr val="0000FF"/>
                </a:solidFill>
                <a:latin typeface="Courier New"/>
              </a:rPr>
              <a:t>microbit</a:t>
            </a:r>
            <a:r>
              <a:rPr lang="cs-CZ" sz="32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3200" b="0" strike="noStrike" spc="-1">
                <a:solidFill>
                  <a:srgbClr val="008000"/>
                </a:solidFill>
                <a:latin typeface="Courier New"/>
              </a:rPr>
              <a:t>import</a:t>
            </a:r>
            <a:r>
              <a:rPr lang="cs-CZ" sz="32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3200" b="0" strike="noStrike" spc="-1">
                <a:solidFill>
                  <a:srgbClr val="666666"/>
                </a:solidFill>
                <a:latin typeface="Courier New"/>
              </a:rPr>
              <a:t>*</a:t>
            </a:r>
            <a:endParaRPr lang="cs-CZ" sz="3200" b="0" strike="noStrike" spc="-1">
              <a:latin typeface="Arial"/>
            </a:endParaRPr>
          </a:p>
          <a:p>
            <a:r>
              <a:rPr lang="cs-CZ" sz="3200" b="0" strike="noStrike" spc="-1">
                <a:solidFill>
                  <a:srgbClr val="008000"/>
                </a:solidFill>
                <a:latin typeface="Courier New"/>
              </a:rPr>
              <a:t>while</a:t>
            </a:r>
            <a:r>
              <a:rPr lang="cs-CZ" sz="3200" b="0" strike="noStrike" spc="-1">
                <a:solidFill>
                  <a:srgbClr val="000000"/>
                </a:solidFill>
                <a:latin typeface="Courier New"/>
              </a:rPr>
              <a:t> </a:t>
            </a:r>
            <a:r>
              <a:rPr lang="cs-CZ" sz="3200" b="0" strike="noStrike" spc="-1">
                <a:solidFill>
                  <a:srgbClr val="008000"/>
                </a:solidFill>
                <a:latin typeface="Courier New"/>
              </a:rPr>
              <a:t>True</a:t>
            </a:r>
            <a:r>
              <a:rPr lang="cs-CZ" sz="3200" b="0" strike="noStrike" spc="-1">
                <a:solidFill>
                  <a:srgbClr val="000000"/>
                </a:solidFill>
                <a:latin typeface="Courier New"/>
              </a:rPr>
              <a:t>:</a:t>
            </a:r>
            <a:endParaRPr lang="cs-CZ" sz="3200" b="0" strike="noStrike" spc="-1">
              <a:latin typeface="Arial"/>
            </a:endParaRPr>
          </a:p>
          <a:p>
            <a:r>
              <a:rPr lang="cs-CZ" sz="3200" b="0" strike="noStrike" spc="-1">
                <a:solidFill>
                  <a:srgbClr val="000000"/>
                </a:solidFill>
                <a:latin typeface="Courier New"/>
              </a:rPr>
              <a:t>    teplota </a:t>
            </a:r>
            <a:r>
              <a:rPr lang="cs-CZ" sz="3200" b="0" strike="noStrike" spc="-1">
                <a:solidFill>
                  <a:srgbClr val="666666"/>
                </a:solidFill>
                <a:latin typeface="Courier New"/>
              </a:rPr>
              <a:t>=</a:t>
            </a:r>
            <a:r>
              <a:rPr lang="cs-CZ" sz="3200" b="0" strike="noStrike" spc="-1">
                <a:solidFill>
                  <a:srgbClr val="000000"/>
                </a:solidFill>
                <a:latin typeface="Courier New"/>
              </a:rPr>
              <a:t> temperature()</a:t>
            </a:r>
            <a:endParaRPr lang="cs-CZ" sz="3200" b="0" strike="noStrike" spc="-1">
              <a:latin typeface="Arial"/>
            </a:endParaRPr>
          </a:p>
          <a:p>
            <a:r>
              <a:rPr lang="cs-CZ" sz="3200" b="0" strike="noStrike" spc="-1">
                <a:solidFill>
                  <a:srgbClr val="000000"/>
                </a:solidFill>
                <a:latin typeface="Courier New"/>
              </a:rPr>
              <a:t>    display</a:t>
            </a:r>
            <a:r>
              <a:rPr lang="cs-CZ" sz="3200" b="0" strike="noStrike" spc="-1">
                <a:solidFill>
                  <a:srgbClr val="666666"/>
                </a:solidFill>
                <a:latin typeface="Courier New"/>
              </a:rPr>
              <a:t>.</a:t>
            </a:r>
            <a:r>
              <a:rPr lang="cs-CZ" sz="3200" b="0" strike="noStrike" spc="-1">
                <a:solidFill>
                  <a:srgbClr val="000000"/>
                </a:solidFill>
                <a:latin typeface="Courier New"/>
              </a:rPr>
              <a:t>scroll(teplota)</a:t>
            </a:r>
            <a:endParaRPr lang="cs-CZ" sz="3200" b="0" strike="noStrike" spc="-1">
              <a:latin typeface="Arial"/>
            </a:endParaRPr>
          </a:p>
          <a:p>
            <a:r>
              <a:rPr lang="cs-CZ" sz="3200" b="0" strike="noStrike" spc="-1">
                <a:solidFill>
                  <a:srgbClr val="000000"/>
                </a:solidFill>
                <a:latin typeface="Courier New"/>
              </a:rPr>
              <a:t>    sleep(</a:t>
            </a:r>
            <a:r>
              <a:rPr lang="cs-CZ" sz="3200" b="0" strike="noStrike" spc="-1">
                <a:solidFill>
                  <a:srgbClr val="666666"/>
                </a:solidFill>
                <a:latin typeface="Courier New"/>
              </a:rPr>
              <a:t>10000</a:t>
            </a:r>
            <a:r>
              <a:rPr lang="cs-CZ" sz="3200" b="0" strike="noStrike" spc="-1">
                <a:solidFill>
                  <a:srgbClr val="000000"/>
                </a:solidFill>
                <a:latin typeface="Courier New"/>
              </a:rPr>
              <a:t>)</a:t>
            </a:r>
            <a:endParaRPr lang="cs-CZ" sz="3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</TotalTime>
  <Words>261</Words>
  <Application>Microsoft Office PowerPoint</Application>
  <PresentationFormat>Vlastní</PresentationFormat>
  <Paragraphs>37</Paragraphs>
  <Slides>7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3</vt:i4>
      </vt:variant>
      <vt:variant>
        <vt:lpstr>Nadpisy snímků</vt:lpstr>
      </vt:variant>
      <vt:variant>
        <vt:i4>7</vt:i4>
      </vt:variant>
    </vt:vector>
  </HeadingPairs>
  <TitlesOfParts>
    <vt:vector size="15" baseType="lpstr">
      <vt:lpstr>Arial</vt:lpstr>
      <vt:lpstr>Courier New</vt:lpstr>
      <vt:lpstr>Symbol</vt:lpstr>
      <vt:lpstr>Ubuntu</vt:lpstr>
      <vt:lpstr>Wingdings</vt:lpstr>
      <vt:lpstr>Office Theme</vt:lpstr>
      <vt:lpstr>Office Theme</vt:lpstr>
      <vt:lpstr>Office Theme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Lush Green</dc:title>
  <dc:subject/>
  <dc:creator/>
  <dc:description/>
  <cp:lastModifiedBy>Pech Jiří Mgr. Ph.D.</cp:lastModifiedBy>
  <cp:revision>24</cp:revision>
  <cp:lastPrinted>2019-04-12T08:52:36Z</cp:lastPrinted>
  <dcterms:created xsi:type="dcterms:W3CDTF">2018-10-08T09:38:12Z</dcterms:created>
  <dcterms:modified xsi:type="dcterms:W3CDTF">2021-06-09T10:09:18Z</dcterms:modified>
  <dc:language>cs-CZ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Vlastní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</vt:i4>
  </property>
</Properties>
</file>